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290" r:id="rId4"/>
    <p:sldId id="289" r:id="rId5"/>
    <p:sldId id="291" r:id="rId6"/>
    <p:sldId id="292" r:id="rId7"/>
    <p:sldId id="294" r:id="rId8"/>
    <p:sldId id="293" r:id="rId9"/>
    <p:sldId id="296" r:id="rId10"/>
    <p:sldId id="297" r:id="rId11"/>
    <p:sldId id="298" r:id="rId12"/>
    <p:sldId id="295" r:id="rId13"/>
    <p:sldId id="259" r:id="rId14"/>
    <p:sldId id="260" r:id="rId15"/>
    <p:sldId id="261" r:id="rId16"/>
    <p:sldId id="262" r:id="rId17"/>
    <p:sldId id="263" r:id="rId18"/>
    <p:sldId id="267" r:id="rId19"/>
    <p:sldId id="268" r:id="rId20"/>
    <p:sldId id="269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63B1A-8B3B-4357-BB53-C1305793AD98}">
          <p14:sldIdLst>
            <p14:sldId id="256"/>
            <p14:sldId id="288"/>
            <p14:sldId id="290"/>
            <p14:sldId id="289"/>
            <p14:sldId id="291"/>
            <p14:sldId id="292"/>
            <p14:sldId id="294"/>
            <p14:sldId id="293"/>
            <p14:sldId id="296"/>
            <p14:sldId id="297"/>
            <p14:sldId id="298"/>
            <p14:sldId id="295"/>
            <p14:sldId id="259"/>
            <p14:sldId id="260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Untitled Section" id="{708BC78A-4BAB-4CFB-A8D6-D81480EA3EFE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arnold" initials="ja" lastIdx="1" clrIdx="0">
    <p:extLst>
      <p:ext uri="{19B8F6BF-5375-455C-9EA6-DF929625EA0E}">
        <p15:presenceInfo xmlns:p15="http://schemas.microsoft.com/office/powerpoint/2012/main" userId="3935e42821bac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9563" autoAdjust="0"/>
  </p:normalViewPr>
  <p:slideViewPr>
    <p:cSldViewPr snapToGrid="0">
      <p:cViewPr varScale="1">
        <p:scale>
          <a:sx n="90" d="100"/>
          <a:sy n="9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C63D-CA0D-4ECC-AF1F-3F9544510DC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1664-64C9-4663-B74E-C1349981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 will work if you have anaconda prompt open, if you have previously opened it and run the kernel it should work without having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71664-64C9-4663-B74E-C134998151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DB80-9B68-43E6-9F27-1D6078E9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6DE21-1D4A-4185-B095-4AA5FD13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3E29-757D-47B8-91EF-4B3B1C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7EC74-E4ED-4EDD-9A2A-43D8C081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84-B283-4160-8A6F-4CA7F38E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D9B7-4E6F-4BF8-98B1-46FECD91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BE385-ED80-4527-85BD-1C737E4C7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7C87-950C-4380-ABB9-52119026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AE262-5160-4836-B7E3-E9349697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FDC2-2A55-48A9-B0D0-81B256D2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924A-7E8B-4BCA-AE03-42D4699DD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8A1EE-16A6-44B5-BBC0-25BF7452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83C3-B896-4437-8F20-AB1D00D6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40B38-F40C-4FCF-80B9-866A878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19B6-EF83-42E1-9D76-163863AE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5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8DE4-34C0-4C48-8988-8C7DCD1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BA10-E519-44F1-8227-53939A58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DA33-B8C2-45ED-9803-42F53C2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0BD8-337C-4C2A-B1E7-46DA1934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B602-5781-499D-9E6B-A8AFAE2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AA5F-0EB7-4799-9429-F22EB9B0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C5F72-0A06-47EC-BC8F-593F066A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FB00-5F78-463D-9B9E-475BE52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A617-7642-4951-AE43-4B9BB00A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A8B8-3599-4E7B-8F2F-6FE36B3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6E83-81CA-4CF0-8294-D9A4619A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E2F5-F1E5-4045-85DF-8550D300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2A7F-7254-4A12-B166-FFA7063C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40935-7178-4037-8277-E4B11E7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3BABD-F8D7-474A-8882-6E393750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2B844-B656-4C77-A1EF-FFD1D62A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2E93-8DA8-4E78-92D8-D2A3DE77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6A7B-B66F-41EE-ACFF-B06DD07F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AA1B-01A2-4601-82A8-A52BC9537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F0EBA-E7AA-4E8B-BE79-414A7A44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C1FAC-CB0A-4112-B761-7D1F7A1D7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B898-B716-4F1A-A632-12C88AE1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4E029-4127-428A-A505-F4915057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24062-5B03-4FBD-AFF6-CD3308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7D26-BCA0-4A21-9B4E-E357DA88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2CC1B-EBC6-4330-A5D4-FF174D8D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CC1F5-C2EC-4E1F-8316-7447D2BA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B4226-9581-4FB3-BD20-C3C57990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94C4A-D313-43DC-B839-3C468E42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A9895-654D-4752-8A81-99CCF344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98B-4207-4D35-B7A1-EDB79E4C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21DC-48A9-4867-A343-E6B7B6C1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98AE-A06B-4B02-B9C4-55C5E0F0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A77C-1CC0-424D-83DE-32A98CE8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12AA-D8D3-47E7-B049-5919ABEF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B4C9-1E50-4BB4-A092-FDF2DED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158A-41E0-4BB7-882B-79FD14B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23E5-4CCE-4643-8F69-47572EC8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CC7EA-5247-4060-A7D4-FDE45165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F7362-654D-4E0D-A228-B92A78E00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2BBF8-1156-463F-BF7F-17AFFAE5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FC36-8686-492E-BE47-D638F7F2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C1-EF46-4E15-BB0C-47D927AB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0E781-5A52-4670-AC11-62DDDA3E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81B-0887-48F6-840E-F574117FF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AAF7-1310-4529-A072-3A72D13D7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B00C-6EAC-4389-85A2-04EC0001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154F-A70C-4B78-9EE3-69CF1C0D5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893D-DD7F-4600-9ECE-215CF3BEE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Housing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2949E-C38E-423E-B4B2-A056CC520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Greyson, </a:t>
            </a:r>
            <a:r>
              <a:rPr lang="en-US" dirty="0" err="1"/>
              <a:t>Thi</a:t>
            </a:r>
            <a:r>
              <a:rPr lang="en-US" dirty="0"/>
              <a:t>, and Jon</a:t>
            </a:r>
          </a:p>
        </p:txBody>
      </p:sp>
    </p:spTree>
    <p:extLst>
      <p:ext uri="{BB962C8B-B14F-4D97-AF65-F5344CB8AC3E}">
        <p14:creationId xmlns:p14="http://schemas.microsoft.com/office/powerpoint/2010/main" val="245592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6BB5-5DF4-4631-BA76-AB45661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DD8-AE6B-4078-B58A-87764D3D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Did not include </a:t>
            </a:r>
          </a:p>
          <a:p>
            <a:pPr lvl="2"/>
            <a:r>
              <a:rPr lang="en-US" dirty="0"/>
              <a:t>list dates</a:t>
            </a:r>
          </a:p>
          <a:p>
            <a:pPr lvl="2"/>
            <a:r>
              <a:rPr lang="en-US" dirty="0"/>
              <a:t>initial sales price</a:t>
            </a:r>
          </a:p>
          <a:p>
            <a:pPr lvl="2"/>
            <a:r>
              <a:rPr lang="en-US" dirty="0"/>
              <a:t>length of time on the market</a:t>
            </a:r>
          </a:p>
          <a:p>
            <a:pPr lvl="2"/>
            <a:r>
              <a:rPr lang="en-US" dirty="0"/>
              <a:t>substantial data from 2021</a:t>
            </a:r>
          </a:p>
          <a:p>
            <a:pPr lvl="2"/>
            <a:r>
              <a:rPr lang="en-US" dirty="0"/>
              <a:t>total count of inventory</a:t>
            </a:r>
          </a:p>
          <a:p>
            <a:pPr lvl="1"/>
            <a:r>
              <a:rPr lang="en-US" dirty="0"/>
              <a:t>COVID impact could not be quantified </a:t>
            </a:r>
          </a:p>
          <a:p>
            <a:pPr lvl="1"/>
            <a:r>
              <a:rPr lang="en-US" dirty="0"/>
              <a:t>With unlimited time and budget, we would conduct a more thorough analysis on the market to identify the best possible location, time, etc. </a:t>
            </a:r>
          </a:p>
        </p:txBody>
      </p:sp>
    </p:spTree>
    <p:extLst>
      <p:ext uri="{BB962C8B-B14F-4D97-AF65-F5344CB8AC3E}">
        <p14:creationId xmlns:p14="http://schemas.microsoft.com/office/powerpoint/2010/main" val="339372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C35E-3A6B-4C5C-BFA4-965A4D80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EAC-8EA4-45A6-BFCF-904928CC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384-7CE2-4C4D-92C0-7E676120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we need to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536-1D64-4F60-AE0C-C26AC00D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Regressions to support our visual aids? </a:t>
            </a:r>
          </a:p>
          <a:p>
            <a:r>
              <a:rPr lang="en-US" dirty="0"/>
              <a:t>T-tests </a:t>
            </a:r>
          </a:p>
          <a:p>
            <a:r>
              <a:rPr lang="en-US" dirty="0"/>
              <a:t>A chart that shows the correlation results by variable </a:t>
            </a:r>
          </a:p>
          <a:p>
            <a:pPr lvl="1"/>
            <a:r>
              <a:rPr lang="en-US" dirty="0"/>
              <a:t>i.e. we ran a regression and correlation on several variables, square footage is strong compared to school rating or whether or not it had a view</a:t>
            </a:r>
          </a:p>
          <a:p>
            <a:r>
              <a:rPr lang="en-US" dirty="0"/>
              <a:t>Prediction versus actual ?  </a:t>
            </a:r>
          </a:p>
          <a:p>
            <a:r>
              <a:rPr lang="en-US" dirty="0" err="1"/>
              <a:t>Robsut</a:t>
            </a:r>
            <a:r>
              <a:rPr lang="en-US" dirty="0"/>
              <a:t> color </a:t>
            </a:r>
            <a:r>
              <a:rPr lang="en-US" dirty="0" err="1"/>
              <a:t>schem</a:t>
            </a:r>
            <a:r>
              <a:rPr lang="en-US" dirty="0"/>
              <a:t> on our visuals?  Seaborn included yet? </a:t>
            </a:r>
          </a:p>
          <a:p>
            <a:r>
              <a:rPr lang="en-US" dirty="0"/>
              <a:t>Inspiration section? </a:t>
            </a:r>
          </a:p>
        </p:txBody>
      </p:sp>
    </p:spTree>
    <p:extLst>
      <p:ext uri="{BB962C8B-B14F-4D97-AF65-F5344CB8AC3E}">
        <p14:creationId xmlns:p14="http://schemas.microsoft.com/office/powerpoint/2010/main" val="3003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6D8-8316-409D-B880-73F02052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3FC6-50AA-47E5-8FDA-498D18C2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Using Matplotlib to create a total of 6–8 visualizations of your data (ideally, at least two per ”question” you ask of your data)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regresssions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census info, and google maps heatmaps)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Saving PNG images of your visualizations to distribute to the class and instructional team, and for inclusion in your presentation.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dirty="0"/>
              <a:t>Need these from each party, (utilize code for saving 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plt.savefig</a:t>
            </a:r>
            <a:r>
              <a:rPr lang="en-US" dirty="0"/>
              <a:t>(r</a:t>
            </a:r>
            <a:r>
              <a:rPr lang="en-US" dirty="0">
                <a:solidFill>
                  <a:srgbClr val="FF0000"/>
                </a:solidFill>
              </a:rPr>
              <a:t>'../</a:t>
            </a:r>
            <a:r>
              <a:rPr lang="en-US" dirty="0" err="1">
                <a:solidFill>
                  <a:srgbClr val="FF0000"/>
                </a:solidFill>
              </a:rPr>
              <a:t>output_data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plot_images</a:t>
            </a:r>
            <a:r>
              <a:rPr lang="en-US" dirty="0">
                <a:solidFill>
                  <a:srgbClr val="FF0000"/>
                </a:solidFill>
              </a:rPr>
              <a:t>/north_hem_lat_humidity.</a:t>
            </a:r>
            <a:r>
              <a:rPr lang="en-US" dirty="0"/>
              <a:t>png', dpi = 100)</a:t>
            </a:r>
          </a:p>
          <a:p>
            <a:pPr lvl="1"/>
            <a:r>
              <a:rPr lang="en-US" dirty="0"/>
              <a:t>Screenshots from google maps (choose what types and what points we want to make with it.) </a:t>
            </a:r>
          </a:p>
          <a:p>
            <a:r>
              <a:rPr lang="en-US" dirty="0"/>
              <a:t>API info,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(Optional) Using at least one API if you can find an API with data pertinent to your primary research questions.  (census, Google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Gmaps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API?)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Creating a write-up summarizing your major findings. This should include a heading for each “question” you asked of your data and a short description of your findings and any relevant plots.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E3CC4-C781-45A5-B13E-BB482A2C4D42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D215-41AB-43A1-A2ED-F93874D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lecture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01DF-F412-41DE-9F61-38CF5420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You will also be responsible for preparing a formal, 10-minute presentation that covers: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 you found interesting and what motivated you to answer them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Where and how you found the data you used to answer these questions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data exploration and cleanup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analysis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Your conclusions, which should include a numerical summary and visualizations of that summary</a:t>
            </a:r>
            <a:endParaRPr lang="en-US" sz="1800" i="0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implications of your findings: What do your findings mean? 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3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Including 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C0EDFCD-DEDF-4FD1-AECB-039F3AC9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0" y="0"/>
            <a:ext cx="990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Singly Family Home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19810C-B618-453F-B720-16BC3598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4" y="1887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6D0219-4500-40BB-893D-5FBACC96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r="21723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/>
              <a:t>Heatmap by sales price</a:t>
            </a:r>
          </a:p>
          <a:p>
            <a:r>
              <a:rPr lang="en-US" sz="1800"/>
              <a:t>2018 </a:t>
            </a:r>
          </a:p>
        </p:txBody>
      </p:sp>
    </p:spTree>
    <p:extLst>
      <p:ext uri="{BB962C8B-B14F-4D97-AF65-F5344CB8AC3E}">
        <p14:creationId xmlns:p14="http://schemas.microsoft.com/office/powerpoint/2010/main" val="110241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733262B-6773-46BD-937F-9F09AA8C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3" r="3147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Heatmap by sales price</a:t>
            </a:r>
          </a:p>
          <a:p>
            <a:r>
              <a:rPr lang="en-US" sz="2200"/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382738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0FC1BD39-67F4-47D9-B5C9-2F3BA3AC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405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Heatmap by sales price</a:t>
            </a:r>
          </a:p>
          <a:p>
            <a:r>
              <a:rPr lang="en-US" sz="2000" dirty="0"/>
              <a:t>2020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Click to see who is correct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333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8E0E-B73C-448A-9456-42C46A54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Overview/Agenda/etc. What to expect?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AF43-ABEB-4990-BFBD-9EFED42C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Sources, Cleaning, Duplicates, Outliers, Missing Data</a:t>
            </a:r>
          </a:p>
          <a:p>
            <a:r>
              <a:rPr lang="en-US" dirty="0"/>
              <a:t>Analysis </a:t>
            </a:r>
          </a:p>
          <a:p>
            <a:pPr lvl="1"/>
            <a:r>
              <a:rPr lang="en-US" dirty="0"/>
              <a:t>Questions Answered and Actionable Insights </a:t>
            </a:r>
          </a:p>
          <a:p>
            <a:r>
              <a:rPr lang="en-US" dirty="0"/>
              <a:t>Limitations and Future Work </a:t>
            </a:r>
          </a:p>
          <a:p>
            <a:r>
              <a:rPr lang="en-US" dirty="0"/>
              <a:t>Q&amp;A </a:t>
            </a:r>
          </a:p>
        </p:txBody>
      </p:sp>
    </p:spTree>
    <p:extLst>
      <p:ext uri="{BB962C8B-B14F-4D97-AF65-F5344CB8AC3E}">
        <p14:creationId xmlns:p14="http://schemas.microsoft.com/office/powerpoint/2010/main" val="265562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4757-0BD4-4402-83FE-2F81844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280865" cy="164592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2018  </a:t>
            </a:r>
            <a:r>
              <a:rPr lang="en-US" sz="2400" dirty="0"/>
              <a:t>4118 home sales</a:t>
            </a: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9985BD-1D61-433C-A6C0-80109B66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2" r="18691" b="-1"/>
          <a:stretch/>
        </p:blipFill>
        <p:spPr>
          <a:xfrm>
            <a:off x="574214" y="365760"/>
            <a:ext cx="3544851" cy="3639935"/>
          </a:xfrm>
          <a:prstGeom prst="rect">
            <a:avLst/>
          </a:prstGeom>
        </p:spPr>
      </p:pic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AF6882D4-144E-4962-98B2-870D9432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7" r="18909" b="-1"/>
          <a:stretch/>
        </p:blipFill>
        <p:spPr>
          <a:xfrm>
            <a:off x="4366642" y="365759"/>
            <a:ext cx="3542993" cy="3639312"/>
          </a:xfrm>
          <a:prstGeom prst="rect">
            <a:avLst/>
          </a:prstGeom>
        </p:spPr>
      </p:pic>
      <p:pic>
        <p:nvPicPr>
          <p:cNvPr id="6" name="Picture 5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F8D32D53-BB96-4942-8EA7-E623483B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r="19840" b="-1"/>
          <a:stretch/>
        </p:blipFill>
        <p:spPr>
          <a:xfrm>
            <a:off x="8157516" y="365759"/>
            <a:ext cx="3544246" cy="36393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124B13-B32D-4A53-9212-441E926224C1}"/>
              </a:ext>
            </a:extLst>
          </p:cNvPr>
          <p:cNvSpPr txBox="1">
            <a:spLocks/>
          </p:cNvSpPr>
          <p:nvPr/>
        </p:nvSpPr>
        <p:spPr>
          <a:xfrm>
            <a:off x="4352762" y="4440602"/>
            <a:ext cx="355687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2019 </a:t>
            </a:r>
            <a:r>
              <a:rPr lang="en-US" sz="2400" dirty="0"/>
              <a:t>4992 home sales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147E1D2-DA82-407B-9ACC-9EF0225C1334}"/>
              </a:ext>
            </a:extLst>
          </p:cNvPr>
          <p:cNvSpPr txBox="1">
            <a:spLocks/>
          </p:cNvSpPr>
          <p:nvPr/>
        </p:nvSpPr>
        <p:spPr>
          <a:xfrm>
            <a:off x="8157212" y="4440602"/>
            <a:ext cx="354299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2020 </a:t>
            </a:r>
            <a:r>
              <a:rPr lang="en-US" sz="2400" dirty="0"/>
              <a:t>5053 home sales </a:t>
            </a:r>
          </a:p>
        </p:txBody>
      </p:sp>
    </p:spTree>
    <p:extLst>
      <p:ext uri="{BB962C8B-B14F-4D97-AF65-F5344CB8AC3E}">
        <p14:creationId xmlns:p14="http://schemas.microsoft.com/office/powerpoint/2010/main" val="16408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14BF-B956-4F20-AD66-6B4A948A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FF95-5EA0-4788-835B-40D3D67B0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6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853-1EA4-43BC-962D-FFDE3E96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F6DE-9EBC-4E5C-9119-3424C7EB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AD7-B7E8-4B68-ADAA-DB34E7D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D72-2673-4282-B88A-F3572176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Conduct an in-depth review of the Austin Housing Market data and determine what variables impact price, sales frequency, timing for selling versus buying, and other factors that play a role in the housing market. 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Inspiration: there are plenty of analysis on home price changes and predicting prices, but what else is there? </a:t>
            </a: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List out original questions in the Project Proposal ? 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are different trends in the housing market?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type of houses are being purchased? (single,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family, condo, multifamily)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791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FA40-6544-4A87-A3A5-6A299271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8109-FD99-4A42-B90F-00B6F46AE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Census, Google Maps API, Kaggle 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Outliers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speak to this or list them out and support with Visual Aid)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Show counts by home type, speak to bathroom and parking spaces outliers? </a:t>
            </a:r>
          </a:p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Data for 2021 homes sales was limited in this data set </a:t>
            </a:r>
          </a:p>
          <a:p>
            <a:pPr lvl="2"/>
            <a:r>
              <a:rPr lang="en-US" dirty="0"/>
              <a:t>(show counts by year visual aid?)</a:t>
            </a:r>
          </a:p>
          <a:p>
            <a:r>
              <a:rPr lang="en-US" dirty="0"/>
              <a:t>Summarize the focus of the data set that we worked from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Overall we seek to answer the question </a:t>
            </a:r>
            <a:r>
              <a:rPr lang="en-US" dirty="0">
                <a:latin typeface="Arial" panose="020B0604020202020204" pitchFamily="34" charset="0"/>
              </a:rPr>
              <a:t>of “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 (this is more of an overall question, answering the subsequent questions is essentially answering this question)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To answer that we look at a few key factors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What type of houses are being purchased? (</a:t>
            </a:r>
            <a:r>
              <a:rPr lang="en-US" sz="2800" b="0" i="0" dirty="0" err="1">
                <a:effectLst/>
                <a:latin typeface="Arial" panose="020B0604020202020204" pitchFamily="34" charset="0"/>
              </a:rPr>
              <a:t>single,family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 condo, multifamily)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(Add visual for counts of each type?)  Who has the bar chart wit the rotated names?</a:t>
            </a:r>
          </a:p>
        </p:txBody>
      </p:sp>
    </p:spTree>
    <p:extLst>
      <p:ext uri="{BB962C8B-B14F-4D97-AF65-F5344CB8AC3E}">
        <p14:creationId xmlns:p14="http://schemas.microsoft.com/office/powerpoint/2010/main" val="4725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It has increased, we can do a quick percentage calculation by year over year increase?  Show a chart of the count of homes sold each year 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Tie in the census data to compare it to population growth? </a:t>
            </a: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Utilize the monthly slide bar google maps and get class participation? </a:t>
            </a:r>
          </a:p>
          <a:p>
            <a:pPr lvl="2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i.e. we need a volunteer to pick in which month/</a:t>
            </a:r>
            <a:r>
              <a:rPr lang="en-US" b="0" i="0" dirty="0" err="1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quater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are the most homes sold? </a:t>
            </a:r>
          </a:p>
          <a:p>
            <a:pPr lvl="2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Click on hyper link in the power point and determine winners, if any. </a:t>
            </a:r>
            <a:endParaRPr lang="en-US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50F-116E-443D-8B36-A4A8C6B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AEE8-75DD-4802-A515-A934EF1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Unable to answer with data set but our research implies that the month in which the house is listed/sold impacts the market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6C08-32C6-4AE0-B3E4-4D03DAF7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79B-EC36-4EBE-A2E5-0C5B7C54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Square Footage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Location (can we support this with a visual?)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Time of the year (google map, do we need a regression model for this?)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0429-2A3E-4754-AE38-5DC19C85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A566-062F-422B-B4DE-35CF4580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Investing/Buyers = Focus on Single Family homes for investing, buy during the winter months, ideally in Jan.  Sell during the peak months in the 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quarters. ?? </a:t>
            </a:r>
          </a:p>
          <a:p>
            <a:r>
              <a:rPr lang="en-US" dirty="0"/>
              <a:t>For current owners, do not list home December/Jan as sales are less likely to occur </a:t>
            </a:r>
          </a:p>
          <a:p>
            <a:r>
              <a:rPr lang="en-US" dirty="0"/>
              <a:t>Austin’s home sales are increasing at a lower rate than the population growth of the city? </a:t>
            </a:r>
          </a:p>
        </p:txBody>
      </p:sp>
    </p:spTree>
    <p:extLst>
      <p:ext uri="{BB962C8B-B14F-4D97-AF65-F5344CB8AC3E}">
        <p14:creationId xmlns:p14="http://schemas.microsoft.com/office/powerpoint/2010/main" val="48486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1072</Words>
  <Application>Microsoft Office PowerPoint</Application>
  <PresentationFormat>Widescreen</PresentationFormat>
  <Paragraphs>107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Austin Housing EDA</vt:lpstr>
      <vt:lpstr>Project Overview/Agenda/etc. What to expect? </vt:lpstr>
      <vt:lpstr>Objective </vt:lpstr>
      <vt:lpstr>Data and Analysis  </vt:lpstr>
      <vt:lpstr>Analysis</vt:lpstr>
      <vt:lpstr>Analysis</vt:lpstr>
      <vt:lpstr>Analysis</vt:lpstr>
      <vt:lpstr>Analysis</vt:lpstr>
      <vt:lpstr>Actionable Insights</vt:lpstr>
      <vt:lpstr>Limitations and Future Work  </vt:lpstr>
      <vt:lpstr>Questions??</vt:lpstr>
      <vt:lpstr>Items we need to address </vt:lpstr>
      <vt:lpstr>Notes - requirements</vt:lpstr>
      <vt:lpstr>From lecture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 4118 home sales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jon arnold</cp:lastModifiedBy>
  <cp:revision>8</cp:revision>
  <dcterms:created xsi:type="dcterms:W3CDTF">2021-07-31T18:40:38Z</dcterms:created>
  <dcterms:modified xsi:type="dcterms:W3CDTF">2021-08-02T23:11:58Z</dcterms:modified>
</cp:coreProperties>
</file>